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 bookmarkIdSeed="11">
  <p:sldMasterIdLst>
    <p:sldMasterId id="2147483675" r:id="rId1"/>
  </p:sldMasterIdLst>
  <p:notesMasterIdLst>
    <p:notesMasterId r:id="rId12"/>
  </p:notesMasterIdLst>
  <p:sldIdLst>
    <p:sldId id="256" r:id="rId2"/>
    <p:sldId id="265" r:id="rId3"/>
    <p:sldId id="269" r:id="rId4"/>
    <p:sldId id="270" r:id="rId5"/>
    <p:sldId id="280" r:id="rId6"/>
    <p:sldId id="281" r:id="rId7"/>
    <p:sldId id="277" r:id="rId8"/>
    <p:sldId id="283" r:id="rId9"/>
    <p:sldId id="285" r:id="rId10"/>
    <p:sldId id="276" r:id="rId11"/>
  </p:sldIdLst>
  <p:sldSz cx="12192000" cy="6858000"/>
  <p:notesSz cx="6858000" cy="9144000"/>
  <p:embeddedFontLs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D317C86B-CE07-40FC-B7AC-891590FE37C5}">
  <a:tblStyle styleId="{D317C86B-CE07-40FC-B7AC-891590FE37C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540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7350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97fb10d253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82" name="Google Shape;182;g97fb10d2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>
  <p:cSld name="Заголовок и объект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838200" y="1375320"/>
            <a:ext cx="10515600" cy="480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>
  <p:cSld name="Сравнение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>
  <p:cSld name="Только заголовок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 rot="5400000">
            <a:off x="3695179" y="-1481658"/>
            <a:ext cx="4801643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375320"/>
            <a:ext cx="10515600" cy="480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0"/>
          <p:cNvSpPr txBox="1">
            <a:spLocks noGrp="1"/>
          </p:cNvSpPr>
          <p:nvPr>
            <p:ph type="title"/>
          </p:nvPr>
        </p:nvSpPr>
        <p:spPr>
          <a:xfrm>
            <a:off x="452398" y="0"/>
            <a:ext cx="11358642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800" spc="50" dirty="0" smtClean="0">
                <a:ln w="11430"/>
                <a:solidFill>
                  <a:srgbClr val="C00000"/>
                </a:solidFill>
              </a:rPr>
              <a:t>Краевое государственное бюджетное</a:t>
            </a:r>
            <a:br>
              <a:rPr lang="ru-RU" sz="1800" spc="50" dirty="0" smtClean="0">
                <a:ln w="11430"/>
                <a:solidFill>
                  <a:srgbClr val="C00000"/>
                </a:solidFill>
              </a:rPr>
            </a:br>
            <a:r>
              <a:rPr lang="ru-RU" sz="1800" spc="50" dirty="0" smtClean="0">
                <a:ln w="11430"/>
                <a:solidFill>
                  <a:srgbClr val="C00000"/>
                </a:solidFill>
              </a:rPr>
              <a:t>профессиональное образовательное учреждение</a:t>
            </a:r>
            <a:br>
              <a:rPr lang="ru-RU" sz="1800" spc="50" dirty="0" smtClean="0">
                <a:ln w="11430"/>
                <a:solidFill>
                  <a:srgbClr val="C00000"/>
                </a:solidFill>
              </a:rPr>
            </a:br>
            <a:r>
              <a:rPr lang="ru-RU" sz="1800" spc="50" dirty="0" smtClean="0">
                <a:ln w="11430"/>
                <a:solidFill>
                  <a:srgbClr val="C00000"/>
                </a:solidFill>
              </a:rPr>
              <a:t>«</a:t>
            </a:r>
            <a:r>
              <a:rPr lang="ru-RU" sz="1800" spc="50" dirty="0" err="1" smtClean="0">
                <a:ln w="11430"/>
                <a:solidFill>
                  <a:srgbClr val="C00000"/>
                </a:solidFill>
              </a:rPr>
              <a:t>Комсомольский-на-Амуре</a:t>
            </a:r>
            <a:r>
              <a:rPr lang="ru-RU" sz="1800" spc="50" dirty="0" smtClean="0">
                <a:ln w="11430"/>
                <a:solidFill>
                  <a:srgbClr val="C00000"/>
                </a:solidFill>
              </a:rPr>
              <a:t> судомеханический техникум</a:t>
            </a:r>
            <a:br>
              <a:rPr lang="ru-RU" sz="1800" spc="50" dirty="0" smtClean="0">
                <a:ln w="11430"/>
                <a:solidFill>
                  <a:srgbClr val="C00000"/>
                </a:solidFill>
              </a:rPr>
            </a:br>
            <a:r>
              <a:rPr lang="ru-RU" sz="1800" spc="50" dirty="0" smtClean="0">
                <a:ln w="11430"/>
                <a:solidFill>
                  <a:srgbClr val="C00000"/>
                </a:solidFill>
              </a:rPr>
              <a:t>имени Героя Советского Союза В.В.Орехова»</a:t>
            </a:r>
            <a:br>
              <a:rPr lang="ru-RU" sz="1800" spc="50" dirty="0" smtClean="0">
                <a:ln w="11430"/>
                <a:solidFill>
                  <a:srgbClr val="C00000"/>
                </a:solidFill>
              </a:rPr>
            </a:br>
            <a:r>
              <a:rPr lang="ru-RU" sz="1800" spc="50" dirty="0" smtClean="0">
                <a:ln w="11430"/>
                <a:solidFill>
                  <a:srgbClr val="C00000"/>
                </a:solidFill>
              </a:rPr>
              <a:t> </a:t>
            </a:r>
            <a:r>
              <a:rPr lang="ru-RU" sz="1600" spc="50" dirty="0" smtClean="0">
                <a:ln w="11430"/>
                <a:solidFill>
                  <a:srgbClr val="C00000"/>
                </a:solidFill>
              </a:rPr>
              <a:t/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> </a:t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> </a:t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> </a:t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> </a:t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2000" spc="50" dirty="0" smtClean="0">
                <a:ln w="11430"/>
                <a:solidFill>
                  <a:srgbClr val="C00000"/>
                </a:solidFill>
              </a:rPr>
              <a:t>ПРОГРАММА ЦЕЛЕВОЙ МОДЕЛИ НАСТАВНИЧЕСТВА В ДОПОЛНИТЕЛЬНОМ ОБРАЗОВАНИИ КРАЕВОГО ГОСУДАРСТВЕННОГО БЮДЖЕТНОГО ПРОФЕССИОНАЛЬНОГО ОБРАЗОВАТЕЛЬНОГО УЧРЕЖДЕНИЯ </a:t>
            </a:r>
            <a:br>
              <a:rPr lang="ru-RU" sz="2000" spc="50" dirty="0" smtClean="0">
                <a:ln w="11430"/>
                <a:solidFill>
                  <a:srgbClr val="C00000"/>
                </a:solidFill>
              </a:rPr>
            </a:br>
            <a:r>
              <a:rPr lang="ru-RU" sz="2000" spc="50" dirty="0" smtClean="0">
                <a:ln w="11430"/>
                <a:solidFill>
                  <a:srgbClr val="C00000"/>
                </a:solidFill>
              </a:rPr>
              <a:t>«</a:t>
            </a:r>
            <a:r>
              <a:rPr lang="ru-RU" sz="2000" spc="50" dirty="0" err="1" smtClean="0">
                <a:ln w="11430"/>
                <a:solidFill>
                  <a:srgbClr val="C00000"/>
                </a:solidFill>
              </a:rPr>
              <a:t>Комсомольский-на-Амуре</a:t>
            </a:r>
            <a:r>
              <a:rPr lang="ru-RU" sz="2000" spc="50" dirty="0" smtClean="0">
                <a:ln w="11430"/>
                <a:solidFill>
                  <a:srgbClr val="C00000"/>
                </a:solidFill>
              </a:rPr>
              <a:t> судомеханический техникум</a:t>
            </a:r>
            <a:br>
              <a:rPr lang="ru-RU" sz="2000" spc="50" dirty="0" smtClean="0">
                <a:ln w="11430"/>
                <a:solidFill>
                  <a:srgbClr val="C00000"/>
                </a:solidFill>
              </a:rPr>
            </a:br>
            <a:r>
              <a:rPr lang="ru-RU" sz="2000" spc="50" dirty="0" smtClean="0">
                <a:ln w="11430"/>
                <a:solidFill>
                  <a:srgbClr val="C00000"/>
                </a:solidFill>
              </a:rPr>
              <a:t>имени Героя Советского Союза В.В.Орехова»</a:t>
            </a:r>
            <a:r>
              <a:rPr lang="ru-RU" sz="1600" spc="50" dirty="0" smtClean="0">
                <a:ln w="11430"/>
                <a:solidFill>
                  <a:srgbClr val="C00000"/>
                </a:solidFill>
              </a:rPr>
              <a:t/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> </a:t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> </a:t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>  </a:t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> </a:t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> </a:t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> </a:t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> </a:t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>												</a:t>
            </a:r>
            <a:r>
              <a:rPr lang="ru-RU" sz="1600" spc="50" dirty="0" smtClean="0">
                <a:ln w="11430"/>
                <a:solidFill>
                  <a:srgbClr val="C00000"/>
                </a:solidFill>
              </a:rPr>
              <a:t> </a:t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> </a:t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/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/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> </a:t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>г. Комсомольск – на – Амуре</a:t>
            </a:r>
            <a:br>
              <a:rPr lang="ru-RU" sz="1600" spc="50" dirty="0" smtClean="0">
                <a:ln w="11430"/>
                <a:solidFill>
                  <a:srgbClr val="C00000"/>
                </a:solidFill>
              </a:rPr>
            </a:br>
            <a:r>
              <a:rPr lang="ru-RU" sz="1600" spc="50" dirty="0" smtClean="0">
                <a:ln w="11430"/>
                <a:solidFill>
                  <a:srgbClr val="C00000"/>
                </a:solidFill>
              </a:rPr>
              <a:t>2020 </a:t>
            </a:r>
            <a:r>
              <a:rPr lang="ru-RU" sz="1600" spc="50" dirty="0" smtClean="0">
                <a:ln w="11430"/>
                <a:solidFill>
                  <a:srgbClr val="C00000"/>
                </a:solidFill>
              </a:rPr>
              <a:t>г</a:t>
            </a:r>
            <a:r>
              <a:rPr lang="ru-RU" sz="1600" spc="50" dirty="0" smtClean="0">
                <a:ln w="11430"/>
                <a:solidFill>
                  <a:srgbClr val="C00000"/>
                </a:solidFill>
              </a:rPr>
              <a:t>.</a:t>
            </a:r>
            <a:endParaRPr lang="ru-RU" sz="1600" spc="50" dirty="0">
              <a:ln w="11430"/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38942" y="4500570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1800" b="1" spc="50" dirty="0" smtClean="0">
                <a:ln w="11430"/>
                <a:solidFill>
                  <a:srgbClr val="C00000"/>
                </a:solidFill>
              </a:rPr>
              <a:t>Автор: </a:t>
            </a:r>
            <a:r>
              <a:rPr lang="ru-RU" sz="1800" b="1" spc="50" dirty="0" smtClean="0">
                <a:ln w="11430"/>
                <a:solidFill>
                  <a:srgbClr val="C00000"/>
                </a:solidFill>
              </a:rPr>
              <a:t>педагог </a:t>
            </a:r>
            <a:r>
              <a:rPr lang="ru-RU" sz="1800" b="1" spc="50" dirty="0" smtClean="0">
                <a:ln w="11430"/>
                <a:solidFill>
                  <a:srgbClr val="C00000"/>
                </a:solidFill>
              </a:rPr>
              <a:t>дополнительного образования </a:t>
            </a:r>
            <a:r>
              <a:rPr lang="ru-RU" sz="1800" b="1" spc="50" dirty="0" smtClean="0">
                <a:ln w="11430"/>
                <a:solidFill>
                  <a:srgbClr val="C00000"/>
                </a:solidFill>
              </a:rPr>
              <a:t> КГБ </a:t>
            </a:r>
            <a:r>
              <a:rPr lang="ru-RU" sz="1800" b="1" spc="50" dirty="0" smtClean="0">
                <a:ln w="11430"/>
                <a:solidFill>
                  <a:srgbClr val="C00000"/>
                </a:solidFill>
              </a:rPr>
              <a:t>ПОУ «КСМТ» </a:t>
            </a:r>
            <a:br>
              <a:rPr lang="ru-RU" sz="1800" b="1" spc="50" dirty="0" smtClean="0">
                <a:ln w="11430"/>
                <a:solidFill>
                  <a:srgbClr val="C00000"/>
                </a:solidFill>
              </a:rPr>
            </a:br>
            <a:r>
              <a:rPr lang="ru-RU" sz="1800" b="1" spc="50" dirty="0" smtClean="0">
                <a:ln w="11430"/>
                <a:solidFill>
                  <a:srgbClr val="C00000"/>
                </a:solidFill>
              </a:rPr>
              <a:t>Стрикова Надежда Анатольевна</a:t>
            </a:r>
            <a:br>
              <a:rPr lang="ru-RU" sz="1800" b="1" spc="50" dirty="0" smtClean="0">
                <a:ln w="11430"/>
                <a:solidFill>
                  <a:srgbClr val="C00000"/>
                </a:solidFill>
              </a:rPr>
            </a:br>
            <a:endParaRPr lang="ru-RU" sz="1800" b="1" spc="50" dirty="0">
              <a:ln w="11430"/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71414"/>
            <a:ext cx="10515600" cy="64506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Мониторинг </a:t>
            </a:r>
            <a:endParaRPr lang="ru-RU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-1" y="428604"/>
            <a:ext cx="1195391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2371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3875" algn="l"/>
                <a:tab pos="525463" algn="l"/>
              </a:tabLst>
            </a:pPr>
            <a:endParaRPr kumimoji="0" lang="ru-RU" sz="1800" b="1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1800" dirty="0" smtClean="0"/>
              <a:t>Организация систематического мониторинга программ наставничества дает возможность четко представлять, как происходит процесс наставничества, какие происходят изменения во взаимодействиях наставника с наставляемым (группой наставляемых), а также какова динамика развития наставляемых и удовлетворенности наставника своей деятельностью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  <a:p>
            <a:r>
              <a:rPr lang="ru-RU" sz="1800" b="1" dirty="0" smtClean="0"/>
              <a:t>Мониторинг программы наставничества состоит из двух основных этапов:</a:t>
            </a:r>
            <a:endParaRPr lang="ru-RU" sz="1800" dirty="0" smtClean="0"/>
          </a:p>
          <a:p>
            <a:pPr lvl="0"/>
            <a:r>
              <a:rPr lang="ru-RU" sz="1800" dirty="0" smtClean="0"/>
              <a:t>1. оценка </a:t>
            </a:r>
            <a:r>
              <a:rPr lang="ru-RU" sz="1800" dirty="0" smtClean="0"/>
              <a:t>качества процесса реализации программы наставничества;</a:t>
            </a:r>
          </a:p>
          <a:p>
            <a:pPr lvl="0"/>
            <a:r>
              <a:rPr lang="ru-RU" sz="1800" dirty="0" smtClean="0"/>
              <a:t>2. оценка </a:t>
            </a:r>
            <a:r>
              <a:rPr lang="ru-RU" sz="1800" dirty="0" err="1" smtClean="0"/>
              <a:t>мотивационно-личностного</a:t>
            </a:r>
            <a:r>
              <a:rPr lang="ru-RU" sz="1800" dirty="0" smtClean="0"/>
              <a:t>, </a:t>
            </a:r>
            <a:r>
              <a:rPr lang="ru-RU" sz="1800" dirty="0" err="1" smtClean="0"/>
              <a:t>компетентностного</a:t>
            </a:r>
            <a:r>
              <a:rPr lang="ru-RU" sz="1800" dirty="0" smtClean="0"/>
              <a:t>, профессионального роста участников, динамика образовательных результатов.</a:t>
            </a:r>
          </a:p>
          <a:p>
            <a:endParaRPr lang="ru-RU" sz="1800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452398" y="3855502"/>
            <a:ext cx="11215766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lnSpc>
                <a:spcPct val="90000"/>
              </a:lnSpc>
              <a:buClr>
                <a:schemeClr val="accent2"/>
              </a:buClr>
              <a:buSzPts val="1800"/>
            </a:pPr>
            <a:r>
              <a:rPr lang="ru-RU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Механизмы мотивации и поощрения </a:t>
            </a:r>
            <a:r>
              <a:rPr lang="ru-RU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наставников</a:t>
            </a:r>
            <a:r>
              <a:rPr lang="en-US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наставляемых</a:t>
            </a:r>
            <a:r>
              <a:rPr kumimoji="0" lang="ru-RU" sz="4400" b="1" i="0" u="none" strike="noStrike" kern="0" spc="50" normalizeH="0" baseline="0" noProof="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endParaRPr kumimoji="0" lang="ru-RU" sz="4400" b="1" i="0" u="none" strike="noStrike" kern="0" spc="50" normalizeH="0" baseline="0" noProof="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52398" y="4724483"/>
            <a:ext cx="1121576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800" dirty="0" smtClean="0">
                <a:latin typeface="Calibri" pitchFamily="34" charset="0"/>
              </a:rPr>
              <a:t> Награждение </a:t>
            </a:r>
            <a:r>
              <a:rPr lang="ru-RU" sz="1800" dirty="0" smtClean="0">
                <a:latin typeface="Calibri" pitchFamily="34" charset="0"/>
              </a:rPr>
              <a:t>по итогам достижений на линейках и торжественных </a:t>
            </a:r>
            <a:r>
              <a:rPr lang="ru-RU" sz="1800" dirty="0" smtClean="0">
                <a:latin typeface="Calibri" pitchFamily="34" charset="0"/>
              </a:rPr>
              <a:t>мероприятиях;</a:t>
            </a:r>
          </a:p>
          <a:p>
            <a:pPr lvl="0">
              <a:buFont typeface="Arial" pitchFamily="34" charset="0"/>
              <a:buChar char="•"/>
            </a:pP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smtClean="0">
                <a:latin typeface="Calibri" pitchFamily="34" charset="0"/>
              </a:rPr>
              <a:t>Отметка </a:t>
            </a:r>
            <a:r>
              <a:rPr lang="ru-RU" sz="1800" dirty="0" smtClean="0">
                <a:latin typeface="Calibri" pitchFamily="34" charset="0"/>
              </a:rPr>
              <a:t>промежуточных достижений </a:t>
            </a:r>
            <a:r>
              <a:rPr lang="ru-RU" sz="1800" dirty="0" smtClean="0">
                <a:latin typeface="Calibri" pitchFamily="34" charset="0"/>
              </a:rPr>
              <a:t>наставляемых;</a:t>
            </a:r>
          </a:p>
          <a:p>
            <a:pPr lvl="0">
              <a:buFont typeface="Arial" pitchFamily="34" charset="0"/>
              <a:buChar char="•"/>
            </a:pP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smtClean="0">
                <a:latin typeface="Calibri" pitchFamily="34" charset="0"/>
              </a:rPr>
              <a:t>Стимулирование </a:t>
            </a:r>
            <a:r>
              <a:rPr lang="ru-RU" sz="1800" dirty="0" smtClean="0">
                <a:latin typeface="Calibri" pitchFamily="34" charset="0"/>
              </a:rPr>
              <a:t>и поощрение работы наставников (благодарственные письма, премии</a:t>
            </a:r>
            <a:r>
              <a:rPr lang="ru-RU" sz="1800" dirty="0" smtClean="0">
                <a:latin typeface="Calibri" pitchFamily="34" charset="0"/>
              </a:rPr>
              <a:t>);</a:t>
            </a:r>
          </a:p>
          <a:p>
            <a:pPr lvl="0">
              <a:buFont typeface="Arial" pitchFamily="34" charset="0"/>
              <a:buChar char="•"/>
            </a:pP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smtClean="0">
                <a:latin typeface="Calibri" pitchFamily="34" charset="0"/>
              </a:rPr>
              <a:t>Поощрение </a:t>
            </a:r>
            <a:r>
              <a:rPr lang="ru-RU" sz="1800" dirty="0" smtClean="0">
                <a:latin typeface="Calibri" pitchFamily="34" charset="0"/>
              </a:rPr>
              <a:t>наставляемых (благодарственные письма, повышенные стипендии</a:t>
            </a:r>
            <a:r>
              <a:rPr lang="ru-RU" sz="1800" dirty="0" smtClean="0">
                <a:latin typeface="Calibri" pitchFamily="34" charset="0"/>
              </a:rPr>
              <a:t>);</a:t>
            </a:r>
          </a:p>
          <a:p>
            <a:pPr lvl="0">
              <a:buFont typeface="Arial" pitchFamily="34" charset="0"/>
              <a:buChar char="•"/>
            </a:pP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smtClean="0">
                <a:latin typeface="Calibri" pitchFamily="34" charset="0"/>
              </a:rPr>
              <a:t>Торжественное </a:t>
            </a:r>
            <a:r>
              <a:rPr lang="ru-RU" sz="1800" dirty="0" smtClean="0">
                <a:latin typeface="Calibri" pitchFamily="34" charset="0"/>
              </a:rPr>
              <a:t>награждение грамотами "Лучший </a:t>
            </a:r>
            <a:r>
              <a:rPr lang="ru-RU" sz="1800" dirty="0" smtClean="0">
                <a:latin typeface="Calibri" pitchFamily="34" charset="0"/>
              </a:rPr>
              <a:t>наставник«</a:t>
            </a:r>
          </a:p>
          <a:p>
            <a:pPr lvl="0">
              <a:buFont typeface="Arial" pitchFamily="34" charset="0"/>
              <a:buChar char="•"/>
            </a:pP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smtClean="0">
                <a:latin typeface="Calibri" pitchFamily="34" charset="0"/>
              </a:rPr>
              <a:t>Благодарственные </a:t>
            </a:r>
            <a:r>
              <a:rPr lang="ru-RU" sz="1800" dirty="0" smtClean="0">
                <a:latin typeface="Calibri" pitchFamily="34" charset="0"/>
              </a:rPr>
              <a:t>письма родителям наставников из числа обучающихся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8150" y="857232"/>
            <a:ext cx="10515600" cy="645068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2800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Целевая модель наставничества КГБ ПОУ КСМТ, разработана в целях достижения результатов федерального проекта "Успех каждого ребенка" национального проекта «Образование».</a:t>
            </a:r>
            <a:endParaRPr lang="ru-RU" sz="2800" dirty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2428868"/>
            <a:ext cx="350046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Цель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4429132"/>
            <a:ext cx="350046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Задачи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24364" y="2214554"/>
            <a:ext cx="728667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повышение уровня развития творческих способностей у студентов СПО, максимально полное раскрытие потенциала личности наставляемого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24364" y="4429132"/>
            <a:ext cx="728667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формирования личности студента,</a:t>
            </a:r>
          </a:p>
          <a:p>
            <a:pPr algn="ctr"/>
            <a:r>
              <a:rPr lang="ru-RU" sz="2000" dirty="0" smtClean="0"/>
              <a:t> социализация студентов техникума,</a:t>
            </a:r>
          </a:p>
          <a:p>
            <a:pPr algn="ctr"/>
            <a:r>
              <a:rPr lang="ru-RU" sz="2000" dirty="0" smtClean="0"/>
              <a:t> создания условий адаптации к обучению студентов первокурсников. </a:t>
            </a:r>
            <a:endParaRPr lang="ru-RU" sz="20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738546" y="2643182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dirty="0" smtClean="0"/>
              <a:t>Измеримое улучшение показателей, обучающихся  в сфере дополнительного образования.</a:t>
            </a:r>
          </a:p>
          <a:p>
            <a:pPr lvl="0"/>
            <a:r>
              <a:rPr lang="ru-RU" dirty="0" smtClean="0"/>
              <a:t>Улучшение психологического климата в образовательной организации среди обучающихся и педагогов.</a:t>
            </a:r>
          </a:p>
          <a:p>
            <a:pPr lvl="0"/>
            <a:r>
              <a:rPr lang="ru-RU" dirty="0" smtClean="0"/>
              <a:t>Адаптация первокурсников в новом коллективе.</a:t>
            </a:r>
          </a:p>
          <a:p>
            <a:pPr lvl="0"/>
            <a:r>
              <a:rPr lang="ru-RU" dirty="0" smtClean="0"/>
              <a:t>Повышение творческих способностей обучающихся.</a:t>
            </a:r>
          </a:p>
          <a:p>
            <a:pPr lvl="0"/>
            <a:r>
              <a:rPr lang="ru-RU" dirty="0" smtClean="0"/>
              <a:t>Практическая реализация концепции построения индивидуальных образовательных траекторий.</a:t>
            </a:r>
          </a:p>
          <a:p>
            <a:pPr lvl="0"/>
            <a:r>
              <a:rPr lang="ru-RU" dirty="0" smtClean="0"/>
              <a:t>Формирования активной гражданской среди студентов.</a:t>
            </a:r>
          </a:p>
          <a:p>
            <a:pPr lvl="0"/>
            <a:r>
              <a:rPr lang="ru-RU" dirty="0" smtClean="0"/>
              <a:t>Увеличение доли учащихся, участвующих в программах развития талантливых обучающихся.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Ожидаемые результаты внедрения целевой модели наставничества </a:t>
            </a:r>
            <a:endParaRPr lang="ru-RU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-47668" y="-24"/>
            <a:ext cx="5572164" cy="82391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71463"/>
            <a:r>
              <a:rPr lang="ru-RU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Формирование базы наставляемых из числа обучающихся: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-47668" y="928670"/>
            <a:ext cx="5157787" cy="3684588"/>
          </a:xfrm>
        </p:spPr>
        <p:txBody>
          <a:bodyPr/>
          <a:lstStyle/>
          <a:p>
            <a:pPr marL="450850" lvl="2" indent="-265113"/>
            <a:r>
              <a:rPr lang="ru-RU" sz="2400" dirty="0" smtClean="0"/>
              <a:t>проявивших выдающиеся способности;</a:t>
            </a:r>
          </a:p>
          <a:p>
            <a:pPr marL="450850" lvl="2" indent="-265113"/>
            <a:r>
              <a:rPr lang="ru-RU" sz="2400" dirty="0" smtClean="0"/>
              <a:t>демонстрирующих низкий уровень творческих способностей; </a:t>
            </a:r>
          </a:p>
          <a:p>
            <a:pPr marL="450850" lvl="2" indent="-265113"/>
            <a:r>
              <a:rPr lang="ru-RU" sz="2400" dirty="0" smtClean="0"/>
              <a:t>заинтересованных в дополнительном образовании, но не посещающих кружки ранее;</a:t>
            </a:r>
          </a:p>
          <a:p>
            <a:pPr marL="450850" lvl="2" indent="-265113"/>
            <a:r>
              <a:rPr lang="ru-RU" sz="2400" dirty="0" smtClean="0"/>
              <a:t>имеющих проблемы с поведением;</a:t>
            </a:r>
          </a:p>
          <a:p>
            <a:pPr marL="450850" lvl="2" indent="-265113"/>
            <a:r>
              <a:rPr lang="ru-RU" sz="2400" dirty="0" smtClean="0"/>
              <a:t>не принимающих участие в жизни техникума, отстраненные от коллектива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3"/>
          </p:nvPr>
        </p:nvSpPr>
        <p:spPr>
          <a:xfrm>
            <a:off x="6172200" y="-24"/>
            <a:ext cx="5183188" cy="82391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Формирование базы наставников из числа:</a:t>
            </a:r>
            <a:endParaRPr lang="ru-RU" sz="2000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4"/>
          </p:nvPr>
        </p:nvSpPr>
        <p:spPr>
          <a:xfrm>
            <a:off x="5738810" y="857232"/>
            <a:ext cx="6215106" cy="3684588"/>
          </a:xfrm>
        </p:spPr>
        <p:txBody>
          <a:bodyPr/>
          <a:lstStyle/>
          <a:p>
            <a:pPr marL="265113" lvl="0" indent="-265113"/>
            <a:r>
              <a:rPr lang="ru-RU" sz="2400" dirty="0" smtClean="0"/>
              <a:t>обучающихся, мотивированных помочь сверстникам в творческих и адаптационных вопросах;</a:t>
            </a:r>
          </a:p>
          <a:p>
            <a:pPr marL="265113" lvl="0" indent="-265113"/>
            <a:r>
              <a:rPr lang="ru-RU" sz="2400" dirty="0" smtClean="0"/>
              <a:t>педагогов и специалистов, заинтересованных в тиражировании личного педагогического опыта и создании продуктивной педагогической атмосферы;</a:t>
            </a:r>
          </a:p>
          <a:p>
            <a:pPr marL="265113" lvl="0" indent="-265113"/>
            <a:r>
              <a:rPr lang="ru-RU" sz="2400" dirty="0" smtClean="0"/>
              <a:t>родителей обучающихся – активных участников родительских советов;</a:t>
            </a:r>
          </a:p>
          <a:p>
            <a:pPr marL="265113" lvl="0" indent="-265113"/>
            <a:r>
              <a:rPr lang="ru-RU" sz="2400" dirty="0" smtClean="0"/>
              <a:t>выпускников, заинтересованных в поддержке техникума;</a:t>
            </a:r>
          </a:p>
          <a:p>
            <a:pPr marL="265113" lvl="0" indent="-265113"/>
            <a:r>
              <a:rPr lang="ru-RU" sz="2400" dirty="0" smtClean="0"/>
              <a:t>успешных предпринимателей или общественных деятелей, которые чувствуют потребность передать свой опыт;</a:t>
            </a:r>
          </a:p>
          <a:p>
            <a:pPr marL="265113" lvl="0" indent="-265113"/>
            <a:r>
              <a:rPr lang="ru-RU" sz="2400" dirty="0" smtClean="0"/>
              <a:t>ветеранов педагогического труда.</a:t>
            </a:r>
          </a:p>
          <a:p>
            <a:pPr marL="265113" indent="-265113">
              <a:buNone/>
            </a:pPr>
            <a:endParaRPr lang="ru-RU" sz="24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-2150"/>
            <a:ext cx="10515600" cy="64506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Этапы реализации</a:t>
            </a:r>
            <a:endParaRPr lang="ru-RU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09522" y="714356"/>
          <a:ext cx="11358642" cy="5916168"/>
        </p:xfrm>
        <a:graphic>
          <a:graphicData uri="http://schemas.openxmlformats.org/drawingml/2006/table">
            <a:tbl>
              <a:tblPr/>
              <a:tblGrid>
                <a:gridCol w="1428760"/>
                <a:gridCol w="7572428"/>
                <a:gridCol w="2357454"/>
              </a:tblGrid>
              <a:tr h="52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416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Этапы</a:t>
                      </a:r>
                    </a:p>
                  </a:txBody>
                  <a:tcPr marL="16789" marR="1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416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Мероприятия</a:t>
                      </a:r>
                    </a:p>
                  </a:txBody>
                  <a:tcPr marL="16789" marR="1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4165" algn="l"/>
                        </a:tabLst>
                      </a:pPr>
                      <a:r>
                        <a:rPr lang="ru-RU" sz="1500">
                          <a:latin typeface="Calibri" pitchFamily="34" charset="0"/>
                        </a:rPr>
                        <a:t>Результат</a:t>
                      </a:r>
                    </a:p>
                  </a:txBody>
                  <a:tcPr marL="16789" marR="1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0416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Подготовка условий	для запуска программы наставничества</a:t>
                      </a:r>
                    </a:p>
                  </a:txBody>
                  <a:tcPr marL="16789" marR="1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157163">
                        <a:lnSpc>
                          <a:spcPct val="98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265113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Создание благоприятных условий для запуска программы.</a:t>
                      </a:r>
                    </a:p>
                    <a:p>
                      <a:pPr marL="342900" lvl="0" indent="-157163">
                        <a:lnSpc>
                          <a:spcPct val="98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185738" algn="l"/>
                          <a:tab pos="265113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Сбор предварительных запросов от потенциальных наставляемых.</a:t>
                      </a:r>
                    </a:p>
                    <a:p>
                      <a:pPr marL="342900" lvl="0" indent="-157163">
                        <a:lnSpc>
                          <a:spcPct val="98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185738" algn="l"/>
                          <a:tab pos="265113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Выбор	аудитории для поиска наставников.</a:t>
                      </a:r>
                    </a:p>
                    <a:p>
                      <a:pPr marL="342900" lvl="0" indent="-157163">
                        <a:lnSpc>
                          <a:spcPct val="98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185738" algn="l"/>
                          <a:tab pos="265113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Информирование и выбор форм наставничества.</a:t>
                      </a:r>
                    </a:p>
                    <a:p>
                      <a:pPr marL="342900" lvl="0" indent="-157163">
                        <a:lnSpc>
                          <a:spcPct val="98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185738" algn="l"/>
                          <a:tab pos="265113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На внешнем контуре: информационная работа, направленная на привлечение внешних ресурсов к реализации программы.</a:t>
                      </a:r>
                    </a:p>
                  </a:txBody>
                  <a:tcPr marL="16789" marR="1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ru-RU" sz="1500">
                          <a:latin typeface="Calibri" pitchFamily="34" charset="0"/>
                        </a:rPr>
                        <a:t>Дорожная карта реализации наставничества.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04165" algn="l"/>
                        </a:tabLst>
                      </a:pPr>
                      <a:r>
                        <a:rPr lang="ru-RU" sz="1500">
                          <a:latin typeface="Calibri" pitchFamily="34" charset="0"/>
                        </a:rPr>
                        <a:t>Пакет документов.</a:t>
                      </a:r>
                    </a:p>
                  </a:txBody>
                  <a:tcPr marL="16789" marR="1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04165" algn="l"/>
                        </a:tabLst>
                      </a:pPr>
                      <a:r>
                        <a:rPr lang="ru-RU" sz="1500">
                          <a:latin typeface="Calibri" pitchFamily="34" charset="0"/>
                        </a:rPr>
                        <a:t>Формирование базы наставляемых</a:t>
                      </a:r>
                    </a:p>
                  </a:txBody>
                  <a:tcPr marL="16789" marR="1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157163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29781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Выявление конкретных проблем обучающихся техникума, которые можно решить с помощью наставничества.</a:t>
                      </a:r>
                    </a:p>
                    <a:p>
                      <a:pPr marL="342900" lvl="0" indent="-157163" algn="just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30416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Сбор и систематизация запросов от потенциальных наставляемых.</a:t>
                      </a:r>
                    </a:p>
                  </a:txBody>
                  <a:tcPr marL="16789" marR="1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04165" algn="l"/>
                        </a:tabLst>
                      </a:pPr>
                      <a:r>
                        <a:rPr lang="ru-RU" sz="1500">
                          <a:latin typeface="Calibri" pitchFamily="34" charset="0"/>
                        </a:rPr>
                        <a:t>Сформированная база наставляемых с картой запросов.</a:t>
                      </a:r>
                    </a:p>
                  </a:txBody>
                  <a:tcPr marL="16789" marR="1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8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416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Формирование базы наставников</a:t>
                      </a:r>
                    </a:p>
                  </a:txBody>
                  <a:tcPr marL="16789" marR="1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157163">
                        <a:spcAft>
                          <a:spcPts val="0"/>
                        </a:spcAft>
                        <a:tabLst>
                          <a:tab pos="21272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Работа с внутренним контуром включает действия по формированию базы из числа:</a:t>
                      </a:r>
                    </a:p>
                    <a:p>
                      <a:pPr marL="342900" lvl="0" indent="-1571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272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обучающихся, мотивированных помочь сверстникам в образовательных, творческих и адаптационных вопросах (например, участники кружков по интересам, театральных или музыкальных групп, проектных классов, спортивных секций);</a:t>
                      </a:r>
                    </a:p>
                    <a:p>
                      <a:pPr marL="342900" lvl="0" indent="-1571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272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педагогов, заинтересованных в тиражировании личного педагогического опыта и создании продуктивной педагогической атмосферы;</a:t>
                      </a:r>
                    </a:p>
                    <a:p>
                      <a:pPr marL="342900" lvl="0" indent="-1571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2725" algn="l"/>
                          <a:tab pos="204406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организаторов </a:t>
                      </a:r>
                      <a:r>
                        <a:rPr lang="ru-RU" sz="1500" dirty="0" err="1">
                          <a:latin typeface="Calibri" pitchFamily="34" charset="0"/>
                        </a:rPr>
                        <a:t>досуговой</a:t>
                      </a:r>
                      <a:r>
                        <a:rPr lang="ru-RU" sz="1500" dirty="0">
                          <a:latin typeface="Calibri" pitchFamily="34" charset="0"/>
                        </a:rPr>
                        <a:t> деятельности в образовательной организации и других представителей родительского сообщества с выраженной гражданской позицией.</a:t>
                      </a:r>
                    </a:p>
                    <a:p>
                      <a:pPr marL="342900" indent="-157163" algn="just">
                        <a:spcAft>
                          <a:spcPts val="0"/>
                        </a:spcAft>
                        <a:tabLst>
                          <a:tab pos="21272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Работа с внешним контуром на данном этапе включает действия по формированию базы</a:t>
                      </a:r>
                    </a:p>
                    <a:p>
                      <a:pPr marL="342900" indent="-157163" algn="just">
                        <a:spcAft>
                          <a:spcPts val="0"/>
                        </a:spcAft>
                        <a:tabLst>
                          <a:tab pos="21272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наставников из числа:</a:t>
                      </a:r>
                    </a:p>
                    <a:p>
                      <a:pPr marL="342900" lvl="0" indent="-157163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272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выпускников, заинтересованных в поддержке техникума;</a:t>
                      </a:r>
                    </a:p>
                    <a:p>
                      <a:pPr marL="342900" lvl="0" indent="-157163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272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сотрудников центров дополнительного образования</a:t>
                      </a:r>
                    </a:p>
                    <a:p>
                      <a:pPr marL="342900" lvl="0" indent="-157163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272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кадров (возможно пересечение с выпускниками);</a:t>
                      </a:r>
                    </a:p>
                    <a:p>
                      <a:pPr marL="342900" lvl="0" indent="-157163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272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успешных предпринимателей или общественных деятелей, которые чувствуют</a:t>
                      </a:r>
                    </a:p>
                    <a:p>
                      <a:pPr marL="342900" lvl="0" indent="-157163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272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потребность передать свой опыт;</a:t>
                      </a:r>
                    </a:p>
                    <a:p>
                      <a:pPr marL="342900" lvl="0" indent="-157163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272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представители других  организаций, с которыми есть партнерские связи.</a:t>
                      </a:r>
                    </a:p>
                  </a:txBody>
                  <a:tcPr marL="16789" marR="1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  <a:tabLst>
                          <a:tab pos="1341120" algn="l"/>
                          <a:tab pos="157543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Формирование базы наставников, которые потенциально могут участвовать как в текущей программе наставничества, так и в будущем.</a:t>
                      </a:r>
                    </a:p>
                  </a:txBody>
                  <a:tcPr marL="16789" marR="1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>
                <a:latin typeface="Calibri" pitchFamily="34" charset="0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ru-RU">
              <a:latin typeface="Calibri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-24"/>
            <a:ext cx="10515600" cy="64506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Этапы реализации</a:t>
            </a:r>
            <a:endParaRPr lang="ru-RU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6646" y="604494"/>
          <a:ext cx="11858708" cy="6096368"/>
        </p:xfrm>
        <a:graphic>
          <a:graphicData uri="http://schemas.openxmlformats.org/drawingml/2006/table">
            <a:tbl>
              <a:tblPr/>
              <a:tblGrid>
                <a:gridCol w="1571636"/>
                <a:gridCol w="6919784"/>
                <a:gridCol w="3367288"/>
              </a:tblGrid>
              <a:tr h="1295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0416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Отбор и обучение наставников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157163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297815" algn="l"/>
                          <a:tab pos="1061720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Выявление наставников, входящих в базу потенциальных наставников, подходящих для конкретной программы.</a:t>
                      </a:r>
                    </a:p>
                    <a:p>
                      <a:pPr marL="342900" lvl="0" indent="-157163" algn="just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30416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Обучение наставников для работы с наставляемыми.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186690" algn="l"/>
                          <a:tab pos="1203960" algn="l"/>
                          <a:tab pos="1497965" algn="l"/>
                          <a:tab pos="181419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Заполнены </a:t>
                      </a:r>
                      <a:r>
                        <a:rPr lang="ru-RU" sz="1500" dirty="0" smtClean="0">
                          <a:latin typeface="Calibri" pitchFamily="34" charset="0"/>
                        </a:rPr>
                        <a:t>анкеты</a:t>
                      </a:r>
                      <a:r>
                        <a:rPr lang="en-US" sz="15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500" dirty="0" smtClean="0">
                          <a:latin typeface="Calibri" pitchFamily="34" charset="0"/>
                        </a:rPr>
                        <a:t>в </a:t>
                      </a:r>
                      <a:r>
                        <a:rPr lang="ru-RU" sz="1500" dirty="0">
                          <a:latin typeface="Calibri" pitchFamily="34" charset="0"/>
                        </a:rPr>
                        <a:t>письменной свободной форме всеми потенциальными наставниками.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186690" algn="l"/>
                          <a:tab pos="1203960" algn="l"/>
                          <a:tab pos="1497965" algn="l"/>
                          <a:tab pos="181419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Собеседование	с наставниками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186690" algn="l"/>
                          <a:tab pos="1203960" algn="l"/>
                          <a:tab pos="1497965" algn="l"/>
                          <a:tab pos="181419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Программа обучения.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739">
                <a:tc>
                  <a:txBody>
                    <a:bodyPr/>
                    <a:lstStyle/>
                    <a:p>
                      <a:pPr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libri" pitchFamily="34" charset="0"/>
                        </a:rPr>
                        <a:t>Организация</a:t>
                      </a:r>
                    </a:p>
                    <a:p>
                      <a:pPr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libri" pitchFamily="34" charset="0"/>
                        </a:rPr>
                        <a:t>хода</a:t>
                      </a:r>
                    </a:p>
                    <a:p>
                      <a:pPr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libri" pitchFamily="34" charset="0"/>
                        </a:rPr>
                        <a:t>наставнической</a:t>
                      </a:r>
                    </a:p>
                    <a:p>
                      <a:pPr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libri" pitchFamily="34" charset="0"/>
                        </a:rPr>
                        <a:t>программы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157163">
                        <a:spcBef>
                          <a:spcPts val="2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r>
                        <a:rPr lang="ru-RU" sz="1500" dirty="0">
                          <a:latin typeface="Calibri" pitchFamily="34" charset="0"/>
                        </a:rPr>
                        <a:t>Закрепление гармоничных и продуктивных отношений в наставнической паре/группе так, чтобы они были максимально комфортными, стабильными и результативными для обеих сторон.</a:t>
                      </a:r>
                    </a:p>
                    <a:p>
                      <a:pPr marL="342900" lvl="0" indent="-157163">
                        <a:spcBef>
                          <a:spcPts val="2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r>
                        <a:rPr lang="ru-RU" sz="1500" dirty="0">
                          <a:latin typeface="Calibri" pitchFamily="34" charset="0"/>
                        </a:rPr>
                        <a:t>Работа в каждой паре/группе включает:</a:t>
                      </a:r>
                    </a:p>
                    <a:p>
                      <a:pPr marL="342900" lvl="0" indent="-157163"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500" dirty="0">
                          <a:latin typeface="Calibri" pitchFamily="34" charset="0"/>
                        </a:rPr>
                        <a:t>встречу-знакомство,</a:t>
                      </a:r>
                    </a:p>
                    <a:p>
                      <a:pPr marL="342900" lvl="0" indent="-157163"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500" dirty="0">
                          <a:latin typeface="Calibri" pitchFamily="34" charset="0"/>
                        </a:rPr>
                        <a:t>пробную рабочую встречу,</a:t>
                      </a:r>
                    </a:p>
                    <a:p>
                      <a:pPr marL="342900" lvl="0" indent="-157163"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500" dirty="0">
                          <a:latin typeface="Calibri" pitchFamily="34" charset="0"/>
                        </a:rPr>
                        <a:t>встречу-планирование,</a:t>
                      </a:r>
                    </a:p>
                    <a:p>
                      <a:pPr marL="342900" lvl="0" indent="-157163"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500" dirty="0">
                          <a:latin typeface="Calibri" pitchFamily="34" charset="0"/>
                        </a:rPr>
                        <a:t>комплекс последовательных встреч,</a:t>
                      </a:r>
                    </a:p>
                    <a:p>
                      <a:pPr marL="342900" lvl="0" indent="-157163"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500" dirty="0">
                          <a:latin typeface="Calibri" pitchFamily="34" charset="0"/>
                        </a:rPr>
                        <a:t>совместное участие наставников и наставляемых в конкурсах и мероприятиях;</a:t>
                      </a:r>
                    </a:p>
                    <a:p>
                      <a:pPr marL="342900" lvl="0" indent="-157163"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500" dirty="0">
                          <a:latin typeface="Calibri" pitchFamily="34" charset="0"/>
                        </a:rPr>
                        <a:t>итоговую встречу.</a:t>
                      </a:r>
                    </a:p>
                    <a:p>
                      <a:pPr marL="342900" lvl="0" indent="-157163">
                        <a:spcBef>
                          <a:spcPts val="2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r>
                        <a:rPr lang="ru-RU" sz="1500" dirty="0">
                          <a:latin typeface="Calibri" pitchFamily="34" charset="0"/>
                        </a:rPr>
                        <a:t>Промежуточный контроль результатов.</a:t>
                      </a:r>
                    </a:p>
                    <a:p>
                      <a:pPr marL="342900" lvl="0" indent="-157163">
                        <a:spcBef>
                          <a:spcPts val="2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r>
                        <a:rPr lang="ru-RU" sz="1500" dirty="0">
                          <a:latin typeface="Calibri" pitchFamily="34" charset="0"/>
                        </a:rPr>
                        <a:t>Награждение и отметка достижений наставляемых и наставников в течении года на линейках. 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Calibri" pitchFamily="34" charset="0"/>
                        </a:rPr>
                        <a:t>Мониторинг:</a:t>
                      </a:r>
                    </a:p>
                    <a:p>
                      <a:pPr marL="342900" lvl="0" indent="-342900"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500" dirty="0">
                          <a:latin typeface="Calibri" pitchFamily="34" charset="0"/>
                        </a:rPr>
                        <a:t>сбор обратной связи от </a:t>
                      </a:r>
                      <a:r>
                        <a:rPr lang="en-US" sz="1500" dirty="0" smtClean="0">
                          <a:latin typeface="Calibri" pitchFamily="34" charset="0"/>
                        </a:rPr>
                        <a:t>y</a:t>
                      </a:r>
                      <a:r>
                        <a:rPr lang="ru-RU" sz="1500" dirty="0" err="1" smtClean="0">
                          <a:latin typeface="Calibri" pitchFamily="34" charset="0"/>
                        </a:rPr>
                        <a:t>аставляемых</a:t>
                      </a:r>
                      <a:r>
                        <a:rPr lang="ru-RU" sz="1500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500" dirty="0">
                          <a:latin typeface="Calibri" pitchFamily="34" charset="0"/>
                        </a:rPr>
                        <a:t>для мониторинга динамики влияния  программы на наставляемых;</a:t>
                      </a:r>
                    </a:p>
                    <a:p>
                      <a:pPr marL="342900" lvl="0" indent="-342900"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500" dirty="0">
                          <a:latin typeface="Calibri" pitchFamily="34" charset="0"/>
                        </a:rPr>
                        <a:t>сбор обратной связи от наставников, наставляемых	и кураторов для мониторинга эффективности реализации программы.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1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04165" algn="l"/>
                        </a:tabLst>
                      </a:pPr>
                      <a:r>
                        <a:rPr lang="ru-RU" sz="1500">
                          <a:latin typeface="Calibri" pitchFamily="34" charset="0"/>
                        </a:rPr>
                        <a:t>Завершение программы наставничества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157163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18605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Подведение итогов работы каждой пары/группы.</a:t>
                      </a:r>
                    </a:p>
                    <a:p>
                      <a:pPr marL="342900" lvl="0" indent="-157163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18605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Подведение итогов программы.</a:t>
                      </a:r>
                    </a:p>
                    <a:p>
                      <a:pPr marL="342900" lvl="0" indent="-157163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18605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Награждение лучших наставников и наставляемых;</a:t>
                      </a:r>
                    </a:p>
                    <a:p>
                      <a:pPr marL="342900" lvl="0" indent="-157163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18605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Организация фестиваля творческих коллективов техникума (итоговое мероприятие)</a:t>
                      </a:r>
                    </a:p>
                    <a:p>
                      <a:pPr marL="342900" lvl="0" indent="-157163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30416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Публичное подведение итогов и популяризация практик.</a:t>
                      </a:r>
                    </a:p>
                    <a:p>
                      <a:pPr marL="342900" lvl="0" indent="-157163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  <a:tabLst>
                          <a:tab pos="30416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Публикация лучших практик на сайтах техникума и партнеров, сетевых педагогических сообществах.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0416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Собраны лучшие наставнические практики.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04165" algn="l"/>
                        </a:tabLst>
                      </a:pPr>
                      <a:r>
                        <a:rPr lang="ru-RU" sz="1500" dirty="0">
                          <a:latin typeface="Calibri" pitchFamily="34" charset="0"/>
                        </a:rPr>
                        <a:t>Поощрение наставников и наставляемых.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785794"/>
            <a:ext cx="5381620" cy="433397"/>
          </a:xfrm>
        </p:spPr>
        <p:txBody>
          <a:bodyPr/>
          <a:lstStyle/>
          <a:p>
            <a:pPr marL="457200" lvl="1">
              <a:spcBef>
                <a:spcPts val="1000"/>
              </a:spcBef>
              <a:buSzPts val="2400"/>
            </a:pPr>
            <a:r>
              <a:rPr lang="ru-RU" sz="2400" dirty="0" smtClean="0"/>
              <a:t> </a:t>
            </a:r>
          </a:p>
          <a:p>
            <a:pPr marL="457200" lvl="1">
              <a:spcBef>
                <a:spcPts val="1000"/>
              </a:spcBef>
              <a:buSzPts val="2400"/>
            </a:pPr>
            <a:r>
              <a:rPr lang="ru-RU" sz="2400" dirty="0" smtClean="0"/>
              <a:t>«Студент-студент».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38084" y="1316048"/>
            <a:ext cx="5157787" cy="3684588"/>
          </a:xfrm>
        </p:spPr>
        <p:txBody>
          <a:bodyPr/>
          <a:lstStyle/>
          <a:p>
            <a:pPr marL="3429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Calibri" pitchFamily="34" charset="0"/>
                <a:cs typeface="Times New Roman" pitchFamily="18" charset="0"/>
              </a:rPr>
              <a:t>Цель: 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развитие творческих способностей обучающихся кружков первого года обучения, помощь в адаптации к новым условиям обучения.</a:t>
            </a:r>
          </a:p>
          <a:p>
            <a:pPr marL="3429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Calibri" pitchFamily="34" charset="0"/>
                <a:cs typeface="Times New Roman" pitchFamily="18" charset="0"/>
              </a:rPr>
              <a:t>Задачи:</a:t>
            </a:r>
          </a:p>
          <a:p>
            <a:pPr marL="342900" lv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Помощь в реализации лидерского потенциала.</a:t>
            </a:r>
          </a:p>
          <a:p>
            <a:pPr marL="342900" lv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Улучшение творческих результатов.</a:t>
            </a:r>
          </a:p>
          <a:p>
            <a:pPr marL="342900" lv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Привлечение студентов к участию в творческих конкурсах разного уровня;</a:t>
            </a:r>
          </a:p>
          <a:p>
            <a:pPr marL="342900" lv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Развитие гибких навыков и </a:t>
            </a:r>
            <a:r>
              <a:rPr lang="ru-RU" sz="1400" dirty="0" err="1" smtClean="0">
                <a:latin typeface="Calibri" pitchFamily="34" charset="0"/>
                <a:cs typeface="Times New Roman" pitchFamily="18" charset="0"/>
              </a:rPr>
              <a:t>метакомпетенций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.</a:t>
            </a:r>
          </a:p>
          <a:p>
            <a:pPr marL="342900" lv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Оказание помощи в адаптации к новым условиям среды.</a:t>
            </a:r>
          </a:p>
          <a:p>
            <a:pPr marL="342900" lv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Создание комфортных условий коммуникаций внутри	образовательной организации.</a:t>
            </a:r>
          </a:p>
          <a:p>
            <a:pPr marL="342900" lv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Формирование устойчивого сообщества обучающихся и сообщества благодарных выпускников.</a:t>
            </a:r>
          </a:p>
          <a:p>
            <a:pPr marL="342900" lv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Calibri" pitchFamily="34" charset="0"/>
                <a:cs typeface="Times New Roman" pitchFamily="18" charset="0"/>
              </a:rPr>
              <a:t>Результат: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Высокий уровень включения наставляемых во все социальные, культурные и образовательные процессы.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Улучшение творческих способностей у студентов;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Численный рост посещаемости творческих кружков.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Количественный  и качественный рост успешно реализованных творческих и образовательных проектов.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Увеличения участников и победителей различных творческих конкурсов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.</a:t>
            </a:r>
            <a:endParaRPr lang="ru-RU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3"/>
          </p:nvPr>
        </p:nvSpPr>
        <p:spPr>
          <a:xfrm>
            <a:off x="6172200" y="642918"/>
            <a:ext cx="5183188" cy="538160"/>
          </a:xfrm>
        </p:spPr>
        <p:txBody>
          <a:bodyPr/>
          <a:lstStyle/>
          <a:p>
            <a:r>
              <a:rPr lang="ru-RU" dirty="0" smtClean="0"/>
              <a:t>«Учитель – студент»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4"/>
          </p:nvPr>
        </p:nvSpPr>
        <p:spPr>
          <a:xfrm>
            <a:off x="6172200" y="1285860"/>
            <a:ext cx="5183188" cy="483236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Calibri" pitchFamily="34" charset="0"/>
                <a:cs typeface="Times New Roman" pitchFamily="18" charset="0"/>
              </a:rPr>
              <a:t>Цель 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- успешное формирование у студентов творческих способностей, реализация личностного, творческого  потенциала,  рост  числа заинтересованной в развитии собственных талантов и навыков молодежи, увеличение числа студентов, посещающих кружки.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Calibri" pitchFamily="34" charset="0"/>
                <a:cs typeface="Times New Roman" pitchFamily="18" charset="0"/>
              </a:rPr>
              <a:t>Задачи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:</a:t>
            </a:r>
            <a:endParaRPr lang="ru-RU" sz="1400" b="1" dirty="0" smtClean="0">
              <a:latin typeface="Calibri" pitchFamily="34" charset="0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Помощь учащимся в раскрытии и оценке своего личного потенциала.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Повышение мотивации к участию в конкурсах и мероприятиях, саморазвитию, к </a:t>
            </a:r>
            <a:r>
              <a:rPr lang="ru-RU" sz="1400" dirty="0" err="1" smtClean="0">
                <a:latin typeface="Calibri" pitchFamily="34" charset="0"/>
                <a:cs typeface="Times New Roman" pitchFamily="18" charset="0"/>
              </a:rPr>
              <a:t>саморегуляции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, формирование ценностных и жизненных ориентиров.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Развитие лидерских, организационных, коммуникативных навыков и </a:t>
            </a:r>
            <a:r>
              <a:rPr lang="ru-RU" sz="1400" dirty="0" err="1" smtClean="0">
                <a:latin typeface="Calibri" pitchFamily="34" charset="0"/>
                <a:cs typeface="Times New Roman" pitchFamily="18" charset="0"/>
              </a:rPr>
              <a:t>метакомпетенций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Calibri" pitchFamily="34" charset="0"/>
                <a:cs typeface="Times New Roman" pitchFamily="18" charset="0"/>
              </a:rPr>
              <a:t>Результат: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Повышение творческих способностей у студентов техникума.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Численный рост кружков по интересам, а также внеурочных мероприятий.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Численный рост успешно реализованных и представленных результатов проектной деятельности, побед и участия в конкурсах и мероприятиях.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Увеличение числа студентов, планирующих стать наставниками в будущем и присоединиться к сообществу благодарных выпускников.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ru-RU" sz="1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-71462"/>
            <a:ext cx="12192000" cy="64506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1">
              <a:lnSpc>
                <a:spcPct val="90000"/>
              </a:lnSpc>
              <a:buClr>
                <a:schemeClr val="accent2"/>
              </a:buClr>
              <a:buSzPts val="1800"/>
            </a:pPr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Формы наставничества в дополнительном образовании КГБ ПОУ КСМТ</a:t>
            </a:r>
            <a:endParaRPr lang="ru-RU" sz="2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38084" y="1071546"/>
            <a:ext cx="11430080" cy="4801643"/>
          </a:xfrm>
        </p:spPr>
        <p:txBody>
          <a:bodyPr/>
          <a:lstStyle/>
          <a:p>
            <a:pPr lvl="0"/>
            <a:r>
              <a:rPr lang="ru-RU" dirty="0" smtClean="0"/>
              <a:t>беседы</a:t>
            </a:r>
            <a:r>
              <a:rPr lang="ru-RU" dirty="0" smtClean="0"/>
              <a:t>, интервью;</a:t>
            </a:r>
          </a:p>
          <a:p>
            <a:pPr lvl="0"/>
            <a:r>
              <a:rPr lang="ru-RU" dirty="0" smtClean="0"/>
              <a:t>наблюдение;</a:t>
            </a:r>
          </a:p>
          <a:p>
            <a:pPr lvl="0"/>
            <a:r>
              <a:rPr lang="ru-RU" dirty="0" smtClean="0"/>
              <a:t>интерактивные методики;</a:t>
            </a:r>
          </a:p>
          <a:p>
            <a:pPr lvl="0"/>
            <a:r>
              <a:rPr lang="ru-RU" dirty="0" smtClean="0"/>
              <a:t>практические занятия, тренинги;</a:t>
            </a:r>
          </a:p>
          <a:p>
            <a:pPr lvl="0"/>
            <a:r>
              <a:rPr lang="ru-RU" dirty="0" smtClean="0"/>
              <a:t>коллективные творческие дела, фестивали, концерты, праздничные мероприятия;</a:t>
            </a:r>
          </a:p>
          <a:p>
            <a:pPr lvl="0"/>
            <a:r>
              <a:rPr lang="ru-RU" dirty="0" smtClean="0"/>
              <a:t>игры и игровые программы, конкурсы, викторины и т.д., </a:t>
            </a:r>
            <a:r>
              <a:rPr lang="ru-RU" dirty="0" smtClean="0"/>
              <a:t>т.п.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ru-RU" b="1" dirty="0" smtClean="0">
                <a:solidFill>
                  <a:srgbClr val="C00000"/>
                </a:solidFill>
              </a:rPr>
              <a:t>Занятия </a:t>
            </a:r>
            <a:r>
              <a:rPr lang="ru-RU" b="1" dirty="0" smtClean="0">
                <a:solidFill>
                  <a:srgbClr val="C00000"/>
                </a:solidFill>
              </a:rPr>
              <a:t>проходят не только в форме лекций и семинаров, но и в форме тренинга, деловой игры и т.п. Обучение предполагает дифференцированный подход, индивидуальные, групповые, коллективные формы обучения.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142852"/>
            <a:ext cx="10515600" cy="64506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Методы реализации программы </a:t>
            </a:r>
            <a:r>
              <a:rPr lang="ru-RU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66646" y="1127687"/>
            <a:ext cx="11787270" cy="4801643"/>
          </a:xfrm>
        </p:spPr>
        <p:txBody>
          <a:bodyPr/>
          <a:lstStyle/>
          <a:p>
            <a:r>
              <a:rPr lang="ru-RU" b="1" dirty="0" smtClean="0"/>
              <a:t>Особенности </a:t>
            </a:r>
            <a:r>
              <a:rPr lang="ru-RU" b="1" dirty="0" smtClean="0"/>
              <a:t>контингента</a:t>
            </a:r>
            <a:r>
              <a:rPr lang="ru-RU" dirty="0" smtClean="0"/>
              <a:t> – студенты «группы риска» (стоящие на учете КДН, из семей, находящихся в трудной жизненной ситуации). Предупреждение этих рисков строится на профилактической работе </a:t>
            </a:r>
            <a:r>
              <a:rPr lang="ru-RU" dirty="0" smtClean="0"/>
              <a:t>наставников.</a:t>
            </a:r>
            <a:endParaRPr lang="ru-RU" dirty="0" smtClean="0"/>
          </a:p>
          <a:p>
            <a:r>
              <a:rPr lang="ru-RU" b="1" dirty="0" smtClean="0"/>
              <a:t>Конфликты в наставнических парах/группах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en-US" dirty="0" smtClean="0"/>
              <a:t>x</a:t>
            </a:r>
            <a:r>
              <a:rPr lang="ru-RU" dirty="0" err="1" smtClean="0"/>
              <a:t>тобы</a:t>
            </a:r>
            <a:r>
              <a:rPr lang="ru-RU" dirty="0" smtClean="0"/>
              <a:t> </a:t>
            </a:r>
            <a:r>
              <a:rPr lang="ru-RU" dirty="0" smtClean="0"/>
              <a:t>избежать их, необходимо поддерживать доброжелательные отношения, проявлять неравнодушие к проблемам студентов. Проводить мероприятия, направленные на сплочение коллектива.</a:t>
            </a:r>
          </a:p>
          <a:p>
            <a:r>
              <a:rPr lang="ru-RU" b="1" dirty="0" smtClean="0"/>
              <a:t>Нехватка финансирования</a:t>
            </a:r>
            <a:r>
              <a:rPr lang="ru-RU" dirty="0" smtClean="0"/>
              <a:t> – следствие снижение уровня материально-технического обеспечения, низкий уровень оплаты кадрового состава, невозможность поощрения участников программы. Риск можно предупредить путем внебюджетных средств и поиском спонсоров из числа партнеров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09588" y="357166"/>
            <a:ext cx="10515600" cy="64506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Риски </a:t>
            </a:r>
            <a:r>
              <a:rPr lang="ru-RU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программы</a:t>
            </a:r>
            <a:endParaRPr lang="ru-RU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28A3B2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1135</Words>
  <Application>Microsoft Office PowerPoint</Application>
  <PresentationFormat>Произвольный</PresentationFormat>
  <Paragraphs>154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Symbol</vt:lpstr>
      <vt:lpstr>Тема Office</vt:lpstr>
      <vt:lpstr>Краевое государственное бюджетное профессиональное образовательное учреждение «Комсомольский-на-Амуре судомеханический техникум имени Героя Советского Союза В.В.Орехова»           ПРОГРАММА ЦЕЛЕВОЙ МОДЕЛИ НАСТАВНИЧЕСТВА В ДОПОЛНИТЕЛЬНОМ ОБРАЗОВАНИИ КРАЕВОГО ГОСУДАРСТВЕННОГО БЮДЖЕТНОГО ПРОФЕССИОНАЛЬНОГО ОБРАЗОВАТЕЛЬНОГО УЧРЕЖДЕНИЯ  «Комсомольский-на-Амуре судомеханический техникум имени Героя Советского Союза В.В.Орехова»                                    г. Комсомольск – на – Амуре 2020 г.</vt:lpstr>
      <vt:lpstr>Целевая модель наставничества КГБ ПОУ КСМТ, разработана в целях достижения результатов федерального проекта "Успех каждого ребенка" национального проекта «Образование».</vt:lpstr>
      <vt:lpstr>Ожидаемые результаты внедрения целевой модели наставничества </vt:lpstr>
      <vt:lpstr>Слайд 4</vt:lpstr>
      <vt:lpstr>Этапы реализации</vt:lpstr>
      <vt:lpstr>Этапы реализации</vt:lpstr>
      <vt:lpstr>Формы наставничества в дополнительном образовании КГБ ПОУ КСМТ</vt:lpstr>
      <vt:lpstr>Методы реализации программы :</vt:lpstr>
      <vt:lpstr>Риски программы</vt:lpstr>
      <vt:lpstr>Мониторинг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 наставнической деятельности</dc:title>
  <cp:lastModifiedBy>1</cp:lastModifiedBy>
  <cp:revision>29</cp:revision>
  <dcterms:modified xsi:type="dcterms:W3CDTF">2020-11-27T09:27:28Z</dcterms:modified>
</cp:coreProperties>
</file>